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Lst>
  <p:sldIdLst>
    <p:sldId id="256" r:id="rId2"/>
    <p:sldId id="257" r:id="rId3"/>
    <p:sldId id="278" r:id="rId4"/>
    <p:sldId id="271" r:id="rId5"/>
    <p:sldId id="269" r:id="rId6"/>
    <p:sldId id="270" r:id="rId7"/>
    <p:sldId id="260" r:id="rId8"/>
    <p:sldId id="261" r:id="rId9"/>
    <p:sldId id="262" r:id="rId10"/>
    <p:sldId id="263" r:id="rId11"/>
    <p:sldId id="272" r:id="rId12"/>
    <p:sldId id="268" r:id="rId13"/>
    <p:sldId id="279" r:id="rId14"/>
    <p:sldId id="281" r:id="rId15"/>
    <p:sldId id="274" r:id="rId16"/>
    <p:sldId id="277" r:id="rId17"/>
    <p:sldId id="276"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5D2347-0B49-10DD-0A2B-1370B10FF3FB}" v="592" dt="2024-05-07T12:24:21.141"/>
    <p1510:client id="{24A004DF-7CF8-44DD-DEDD-3D9A5745010D}" v="1190" dt="2024-05-08T12:10:13.380"/>
    <p1510:client id="{501CA0BB-2E89-D3DB-0841-9CFC49B621FB}" v="41" dt="2024-05-08T18:44:00.514"/>
    <p1510:client id="{50929710-B943-4105-E776-669A9E4A2683}" v="4" dt="2024-05-07T13:41:47.201"/>
    <p1510:client id="{8AF6D110-F580-F100-8A0C-7FA29C8530CA}" v="232" dt="2024-05-08T11:53:51.543"/>
    <p1510:client id="{9D5C8E60-8246-F6F5-84AC-BBF26E8B862A}" v="184" dt="2024-05-07T10:39:15.215"/>
    <p1510:client id="{A3B7E964-7E42-23C3-D7FC-996A2FAF955C}" v="1618" dt="2024-05-07T09:43:38.051"/>
    <p1510:client id="{DEF818BD-B059-586D-ADAC-F8117562BE64}" v="1211" dt="2024-05-08T18:45:53.707"/>
    <p1510:client id="{F2E9D9EF-40C6-86CC-E9A7-A778F7148158}" v="4" dt="2024-05-07T17:58:58.425"/>
    <p1510:client id="{FA5B43B1-EF5F-CCBE-47D9-EF7A2D3EB2AD}" v="9" dt="2024-05-07T12:17:40.5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jpeg>
</file>

<file path=ppt/media/image12.jpeg>
</file>

<file path=ppt/media/image13.jpeg>
</file>

<file path=ppt/media/image2.pn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5/8/2024</a:t>
            </a:fld>
            <a:endParaRPr lang="en-US"/>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7330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983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5104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4469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4262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816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6054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4244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5/8/2024</a:t>
            </a:fld>
            <a:endParaRPr lang="en-US"/>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a:p>
        </p:txBody>
      </p:sp>
    </p:spTree>
    <p:extLst>
      <p:ext uri="{BB962C8B-B14F-4D97-AF65-F5344CB8AC3E}">
        <p14:creationId xmlns:p14="http://schemas.microsoft.com/office/powerpoint/2010/main" val="2473108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69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5/8/2024</a:t>
            </a:fld>
            <a:endParaRPr lang="en-US"/>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7909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5/8/2024</a:t>
            </a:fld>
            <a:endParaRPr lang="en-US"/>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a:p>
        </p:txBody>
      </p:sp>
    </p:spTree>
    <p:extLst>
      <p:ext uri="{BB962C8B-B14F-4D97-AF65-F5344CB8AC3E}">
        <p14:creationId xmlns:p14="http://schemas.microsoft.com/office/powerpoint/2010/main" val="157606282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2" Type="http://schemas.openxmlformats.org/officeDocument/2006/relationships/hyperlink" Target="https://1drv.ms/f/c/0e5edfd957bc93df/En491GfPcvZDrqW60V0VcNABF8eekJ4ypQ-jmiyMGcOklQ?e=3c9nh1"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Hexagonal background with blue neon lights">
            <a:extLst>
              <a:ext uri="{FF2B5EF4-FFF2-40B4-BE49-F238E27FC236}">
                <a16:creationId xmlns:a16="http://schemas.microsoft.com/office/drawing/2014/main" id="{1DB3FBDE-8B2F-05AB-AAAD-049F11DF00AA}"/>
              </a:ext>
            </a:extLst>
          </p:cNvPr>
          <p:cNvPicPr>
            <a:picLocks noChangeAspect="1"/>
          </p:cNvPicPr>
          <p:nvPr/>
        </p:nvPicPr>
        <p:blipFill rotWithShape="1">
          <a:blip r:embed="rId2"/>
          <a:srcRect r="-2" b="-2"/>
          <a:stretch/>
        </p:blipFill>
        <p:spPr>
          <a:xfrm>
            <a:off x="20" y="1"/>
            <a:ext cx="12191980" cy="6857999"/>
          </a:xfrm>
          <a:prstGeom prst="rect">
            <a:avLst/>
          </a:prstGeom>
        </p:spPr>
      </p:pic>
      <p:sp>
        <p:nvSpPr>
          <p:cNvPr id="11" name="Rectangle">
            <a:extLst>
              <a:ext uri="{FF2B5EF4-FFF2-40B4-BE49-F238E27FC236}">
                <a16:creationId xmlns:a16="http://schemas.microsoft.com/office/drawing/2014/main" id="{B4F75AE3-A3AC-DE4C-98FE-EC9DC3BF8D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67217" cy="6858000"/>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a:solidFill>
                <a:srgbClr val="FFFFFF"/>
              </a:solidFill>
              <a:sym typeface="Avenir Next"/>
            </a:endParaRPr>
          </a:p>
        </p:txBody>
      </p:sp>
      <p:sp>
        <p:nvSpPr>
          <p:cNvPr id="2" name="Title 1"/>
          <p:cNvSpPr>
            <a:spLocks noGrp="1"/>
          </p:cNvSpPr>
          <p:nvPr>
            <p:ph type="ctrTitle"/>
          </p:nvPr>
        </p:nvSpPr>
        <p:spPr>
          <a:xfrm>
            <a:off x="565151" y="768334"/>
            <a:ext cx="5535273" cy="2866405"/>
          </a:xfrm>
        </p:spPr>
        <p:txBody>
          <a:bodyPr vert="horz" lIns="91440" tIns="45720" rIns="91440" bIns="45720" rtlCol="0" anchor="ctr">
            <a:normAutofit/>
          </a:bodyPr>
          <a:lstStyle/>
          <a:p>
            <a:r>
              <a:rPr lang="en-US" sz="4800" b="0">
                <a:solidFill>
                  <a:schemeClr val="accent5">
                    <a:lumMod val="60000"/>
                    <a:lumOff val="40000"/>
                  </a:schemeClr>
                </a:solidFill>
                <a:latin typeface="Times New Roman"/>
                <a:ea typeface="+mj-lt"/>
                <a:cs typeface="+mj-lt"/>
              </a:rPr>
              <a:t>Communications and Controls in IOT </a:t>
            </a:r>
          </a:p>
          <a:p>
            <a:endParaRPr lang="en-US" sz="5400">
              <a:solidFill>
                <a:schemeClr val="accent5">
                  <a:lumMod val="60000"/>
                  <a:lumOff val="40000"/>
                </a:schemeClr>
              </a:solidFill>
              <a:latin typeface="Times New Roman"/>
              <a:cs typeface="Times New Roman"/>
            </a:endParaRPr>
          </a:p>
        </p:txBody>
      </p:sp>
      <p:sp>
        <p:nvSpPr>
          <p:cNvPr id="3" name="Subtitle 2"/>
          <p:cNvSpPr>
            <a:spLocks noGrp="1"/>
          </p:cNvSpPr>
          <p:nvPr>
            <p:ph type="subTitle" idx="1"/>
          </p:nvPr>
        </p:nvSpPr>
        <p:spPr>
          <a:xfrm>
            <a:off x="565151" y="4283239"/>
            <a:ext cx="6084361" cy="1475177"/>
          </a:xfrm>
        </p:spPr>
        <p:txBody>
          <a:bodyPr>
            <a:normAutofit fontScale="85000" lnSpcReduction="10000"/>
          </a:bodyPr>
          <a:lstStyle/>
          <a:p>
            <a:pPr>
              <a:lnSpc>
                <a:spcPct val="90000"/>
              </a:lnSpc>
              <a:spcBef>
                <a:spcPts val="1000"/>
              </a:spcBef>
            </a:pPr>
            <a:r>
              <a:rPr lang="en-US" sz="3100">
                <a:solidFill>
                  <a:schemeClr val="accent5">
                    <a:lumMod val="60000"/>
                    <a:lumOff val="40000"/>
                  </a:schemeClr>
                </a:solidFill>
                <a:latin typeface="Segoe UI"/>
                <a:cs typeface="Segoe UI"/>
              </a:rPr>
              <a:t>Remotely Controlled Simple Pendulum</a:t>
            </a:r>
          </a:p>
          <a:p>
            <a:pPr>
              <a:lnSpc>
                <a:spcPct val="90000"/>
              </a:lnSpc>
              <a:spcBef>
                <a:spcPts val="1000"/>
              </a:spcBef>
            </a:pPr>
            <a:r>
              <a:rPr lang="en-US" sz="1400">
                <a:solidFill>
                  <a:schemeClr val="accent5">
                    <a:lumMod val="60000"/>
                    <a:lumOff val="40000"/>
                  </a:schemeClr>
                </a:solidFill>
                <a:latin typeface="Segoe UI"/>
                <a:cs typeface="Segoe UI"/>
              </a:rPr>
              <a:t>Team: RRR(Remote Realm Rangers)</a:t>
            </a:r>
          </a:p>
          <a:p>
            <a:pPr>
              <a:lnSpc>
                <a:spcPct val="90000"/>
              </a:lnSpc>
              <a:spcBef>
                <a:spcPts val="1000"/>
              </a:spcBef>
            </a:pPr>
            <a:r>
              <a:rPr lang="en-US" sz="1400">
                <a:solidFill>
                  <a:schemeClr val="accent5">
                    <a:lumMod val="60000"/>
                    <a:lumOff val="40000"/>
                  </a:schemeClr>
                </a:solidFill>
                <a:latin typeface="Segoe UI"/>
                <a:cs typeface="Segoe UI"/>
              </a:rPr>
              <a:t>Prof: Sachin </a:t>
            </a:r>
            <a:r>
              <a:rPr lang="en-US" sz="1400" err="1">
                <a:solidFill>
                  <a:schemeClr val="accent5">
                    <a:lumMod val="60000"/>
                    <a:lumOff val="40000"/>
                  </a:schemeClr>
                </a:solidFill>
                <a:latin typeface="Segoe UI"/>
                <a:cs typeface="Segoe UI"/>
              </a:rPr>
              <a:t>Chauhdari</a:t>
            </a:r>
          </a:p>
          <a:p>
            <a:pPr>
              <a:lnSpc>
                <a:spcPct val="90000"/>
              </a:lnSpc>
              <a:spcBef>
                <a:spcPts val="1000"/>
              </a:spcBef>
            </a:pPr>
            <a:r>
              <a:rPr lang="en-US" sz="1400">
                <a:solidFill>
                  <a:schemeClr val="accent5">
                    <a:lumMod val="60000"/>
                    <a:lumOff val="40000"/>
                  </a:schemeClr>
                </a:solidFill>
                <a:latin typeface="Segoe UI"/>
                <a:cs typeface="Segoe UI"/>
              </a:rPr>
              <a:t>TA: Vedant </a:t>
            </a:r>
            <a:r>
              <a:rPr lang="en-US" sz="1400" err="1">
                <a:solidFill>
                  <a:schemeClr val="accent5">
                    <a:lumMod val="60000"/>
                    <a:lumOff val="40000"/>
                  </a:schemeClr>
                </a:solidFill>
                <a:latin typeface="Segoe UI"/>
                <a:cs typeface="Segoe UI"/>
              </a:rPr>
              <a:t>Nipane</a:t>
            </a:r>
          </a:p>
          <a:p>
            <a:pPr>
              <a:lnSpc>
                <a:spcPct val="90000"/>
              </a:lnSpc>
              <a:spcBef>
                <a:spcPts val="1000"/>
              </a:spcBef>
            </a:pPr>
            <a:endParaRPr lang="en-US" sz="1400">
              <a:solidFill>
                <a:schemeClr val="accent5">
                  <a:lumMod val="60000"/>
                  <a:lumOff val="40000"/>
                </a:schemeClr>
              </a:solidFill>
              <a:latin typeface="Segoe UI"/>
              <a:cs typeface="Segoe UI"/>
            </a:endParaRPr>
          </a:p>
          <a:p>
            <a:endParaRPr lang="en-US">
              <a:solidFill>
                <a:schemeClr val="accent5">
                  <a:lumMod val="60000"/>
                  <a:lumOff val="40000"/>
                </a:schemeClr>
              </a:solidFill>
            </a:endParaRPr>
          </a:p>
        </p:txBody>
      </p:sp>
      <p:cxnSp>
        <p:nvCxnSpPr>
          <p:cNvPr id="13" name="Straight Connector 12">
            <a:extLst>
              <a:ext uri="{FF2B5EF4-FFF2-40B4-BE49-F238E27FC236}">
                <a16:creationId xmlns:a16="http://schemas.microsoft.com/office/drawing/2014/main" id="{41C79BB7-CCAB-2243-9830-5569626C4D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6"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Stopping the Experiment:</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fontScale="92500" lnSpcReduction="10000"/>
          </a:bodyPr>
          <a:lstStyle/>
          <a:p>
            <a:r>
              <a:rPr lang="en-US" dirty="0"/>
              <a:t>After </a:t>
            </a:r>
            <a:r>
              <a:rPr lang="en-US"/>
              <a:t>performing the</a:t>
            </a:r>
            <a:r>
              <a:rPr lang="en-US" dirty="0"/>
              <a:t> experiment for some time, we need to reset the length of pendulum to </a:t>
            </a:r>
            <a:r>
              <a:rPr lang="en-US"/>
              <a:t>minimum</a:t>
            </a:r>
            <a:r>
              <a:rPr lang="en-US" dirty="0"/>
              <a:t> value </a:t>
            </a:r>
            <a:r>
              <a:rPr lang="en-US"/>
              <a:t>so that</a:t>
            </a:r>
            <a:r>
              <a:rPr lang="en-US" dirty="0"/>
              <a:t> we can initiate the </a:t>
            </a:r>
            <a:r>
              <a:rPr lang="en-US"/>
              <a:t>experiment for another length.</a:t>
            </a:r>
            <a:endParaRPr lang="en-US" dirty="0"/>
          </a:p>
          <a:p>
            <a:r>
              <a:rPr lang="en-US" dirty="0"/>
              <a:t>For this, we need to stop the experiment and send back the bob to minimum </a:t>
            </a:r>
            <a:r>
              <a:rPr lang="en-US"/>
              <a:t>length.</a:t>
            </a:r>
            <a:endParaRPr lang="en-US" dirty="0"/>
          </a:p>
          <a:p>
            <a:r>
              <a:rPr lang="en-US" sz="2000" dirty="0">
                <a:ea typeface="+mn-lt"/>
                <a:cs typeface="+mn-lt"/>
              </a:rPr>
              <a:t> </a:t>
            </a:r>
            <a:r>
              <a:rPr lang="en-US" sz="2000">
                <a:ea typeface="+mn-lt"/>
                <a:cs typeface="+mn-lt"/>
              </a:rPr>
              <a:t>For this, we our using another IR sensor whose range is calibrated to be just till the end point of the bob i.e., it can only detect the bob and not the string. The IR sensor is placed at the minimum length i.e., 10 cm and whenever we stop the experiment the DC motor starts rotating the string to decrease the length of the thread and once the bob is detected by the IR sensor</a:t>
            </a:r>
            <a:endParaRPr lang="en-US" sz="2000">
              <a:solidFill>
                <a:srgbClr val="000000"/>
              </a:solidFill>
              <a:ea typeface="+mn-lt"/>
              <a:cs typeface="+mn-lt"/>
            </a:endParaRPr>
          </a:p>
          <a:p>
            <a:r>
              <a:rPr lang="en-US" sz="2000" dirty="0">
                <a:ea typeface="+mn-lt"/>
                <a:cs typeface="+mn-lt"/>
              </a:rPr>
              <a:t>Once the bob is detected, the DC motor is stopped</a:t>
            </a:r>
            <a:r>
              <a:rPr lang="en-US" sz="2000">
                <a:ea typeface="+mn-lt"/>
                <a:cs typeface="+mn-lt"/>
              </a:rPr>
              <a:t>,</a:t>
            </a:r>
            <a:r>
              <a:rPr lang="en-US" sz="2000" dirty="0">
                <a:ea typeface="+mn-lt"/>
                <a:cs typeface="+mn-lt"/>
              </a:rPr>
              <a:t> and the bob is placed at the minimum length and the experiment stops until we initiate the experiment again from the Dashboard.</a:t>
            </a:r>
            <a:endParaRPr lang="en-US" sz="2000" dirty="0">
              <a:solidFill>
                <a:srgbClr val="000000"/>
              </a:solidFill>
              <a:ea typeface="+mn-lt"/>
              <a:cs typeface="+mn-lt"/>
            </a:endParaRPr>
          </a:p>
          <a:p>
            <a:endParaRPr lang="en-US" dirty="0"/>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44385605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2316"/>
            <a:ext cx="9198761" cy="1268984"/>
          </a:xfrm>
        </p:spPr>
        <p:txBody>
          <a:bodyPr>
            <a:normAutofit/>
          </a:bodyPr>
          <a:lstStyle/>
          <a:p>
            <a:r>
              <a:rPr lang="en-US"/>
              <a:t>Final setup for our project:</a:t>
            </a:r>
          </a:p>
        </p:txBody>
      </p:sp>
      <p:pic>
        <p:nvPicPr>
          <p:cNvPr id="3" name="Content Placeholder 2" descr="A machine with wires and a green board&#10;&#10;Description automatically generated">
            <a:extLst>
              <a:ext uri="{FF2B5EF4-FFF2-40B4-BE49-F238E27FC236}">
                <a16:creationId xmlns:a16="http://schemas.microsoft.com/office/drawing/2014/main" id="{54C1847E-3529-06D9-55ED-ED42EF9A3EC1}"/>
              </a:ext>
            </a:extLst>
          </p:cNvPr>
          <p:cNvPicPr>
            <a:picLocks noGrp="1" noChangeAspect="1"/>
          </p:cNvPicPr>
          <p:nvPr>
            <p:ph idx="1"/>
          </p:nvPr>
        </p:nvPicPr>
        <p:blipFill>
          <a:blip r:embed="rId2"/>
          <a:stretch>
            <a:fillRect/>
          </a:stretch>
        </p:blipFill>
        <p:spPr>
          <a:xfrm>
            <a:off x="3383028" y="877034"/>
            <a:ext cx="5897385" cy="5114004"/>
          </a:xfrm>
        </p:spPr>
      </p:pic>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45802276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Dashboard:</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fontScale="85000" lnSpcReduction="20000"/>
          </a:bodyPr>
          <a:lstStyle/>
          <a:p>
            <a:r>
              <a:rPr lang="en-US" dirty="0"/>
              <a:t>BYLNK:</a:t>
            </a:r>
          </a:p>
          <a:p>
            <a:pPr lvl="1">
              <a:buFont typeface="Courier New" panose="020B0604020202020204" pitchFamily="34" charset="0"/>
              <a:buChar char="o"/>
            </a:pPr>
            <a:r>
              <a:rPr lang="en-US" dirty="0"/>
              <a:t>We use this Web Server to remotely control the simple pendulum.</a:t>
            </a:r>
          </a:p>
          <a:p>
            <a:pPr lvl="1">
              <a:buFont typeface="Courier New" panose="020B0604020202020204" pitchFamily="34" charset="0"/>
              <a:buChar char="o"/>
            </a:pPr>
            <a:r>
              <a:rPr lang="en-US" dirty="0"/>
              <a:t>The Length, start of experiment and stop of experiment are input through the dashboard of this server.</a:t>
            </a:r>
          </a:p>
          <a:p>
            <a:pPr lvl="1">
              <a:buFont typeface="Courier New" panose="020B0604020202020204" pitchFamily="34" charset="0"/>
              <a:buChar char="o"/>
            </a:pPr>
            <a:r>
              <a:rPr lang="en-US" dirty="0"/>
              <a:t>We display the values of Time Period and Instantaneous Acceleration </a:t>
            </a:r>
            <a:r>
              <a:rPr lang="en-US"/>
              <a:t>due to gravity on the dashboard.</a:t>
            </a:r>
            <a:endParaRPr lang="en-US" dirty="0"/>
          </a:p>
          <a:p>
            <a:r>
              <a:rPr lang="en-US" b="1">
                <a:latin typeface="Arial"/>
                <a:cs typeface="Arial"/>
              </a:rPr>
              <a:t>Thing Speak:</a:t>
            </a:r>
            <a:endParaRPr lang="en-US">
              <a:latin typeface="Arial"/>
              <a:cs typeface="Arial"/>
            </a:endParaRPr>
          </a:p>
          <a:p>
            <a:pPr lvl="1">
              <a:buFont typeface="Courier New,monospace" panose="020B0604020202020204" pitchFamily="34" charset="0"/>
              <a:buChar char="o"/>
            </a:pPr>
            <a:r>
              <a:rPr lang="en-US">
                <a:latin typeface="Arial"/>
                <a:cs typeface="Arial"/>
              </a:rPr>
              <a:t>It is used to store the values.</a:t>
            </a:r>
          </a:p>
          <a:p>
            <a:pPr lvl="1">
              <a:buFont typeface="Courier New,monospace" panose="020B0604020202020204" pitchFamily="34" charset="0"/>
              <a:buChar char="o"/>
            </a:pPr>
            <a:r>
              <a:rPr lang="en-US">
                <a:latin typeface="Arial"/>
                <a:cs typeface="Arial"/>
              </a:rPr>
              <a:t>We can use the stored data for further analysis of data</a:t>
            </a:r>
          </a:p>
          <a:p>
            <a:pPr lvl="1">
              <a:buFont typeface="Courier New,monospace" panose="020B0604020202020204" pitchFamily="34" charset="0"/>
              <a:buChar char="o"/>
            </a:pPr>
            <a:r>
              <a:rPr lang="en-US" dirty="0">
                <a:latin typeface="Arial"/>
                <a:cs typeface="Arial"/>
              </a:rPr>
              <a:t>We are sending the values of Time period, Instantaneous Acceleration Due to gravity and Length of the pendulum into </a:t>
            </a:r>
            <a:r>
              <a:rPr lang="en-US">
                <a:latin typeface="Arial"/>
                <a:cs typeface="Arial"/>
              </a:rPr>
              <a:t>Thing speak</a:t>
            </a:r>
            <a:r>
              <a:rPr lang="en-US" dirty="0">
                <a:latin typeface="Arial"/>
                <a:cs typeface="Arial"/>
              </a:rPr>
              <a:t> Server</a:t>
            </a:r>
          </a:p>
          <a:p>
            <a:pPr lvl="1">
              <a:buFont typeface="Courier New,monospace" panose="020B0604020202020204" pitchFamily="34" charset="0"/>
              <a:buChar char="o"/>
            </a:pPr>
            <a:r>
              <a:rPr lang="en-US" dirty="0">
                <a:latin typeface="Arial"/>
                <a:cs typeface="Arial"/>
              </a:rPr>
              <a:t>We can extract data from the server and plot average values of acceleration, Quartile Range, t v/s sqrt(l) , etc... using some programming language to verify our results</a:t>
            </a:r>
            <a:br>
              <a:rPr lang="en-US" dirty="0"/>
            </a:br>
            <a:endParaRPr lang="en-US"/>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1394067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dirty="0"/>
              <a:t>Dashboard:</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3" descr="A screenshot of a computer&#10;&#10;Description automatically generated">
            <a:extLst>
              <a:ext uri="{FF2B5EF4-FFF2-40B4-BE49-F238E27FC236}">
                <a16:creationId xmlns:a16="http://schemas.microsoft.com/office/drawing/2014/main" id="{8D6B27A0-14B0-8BAB-1ED8-FF437165761F}"/>
              </a:ext>
            </a:extLst>
          </p:cNvPr>
          <p:cNvPicPr>
            <a:picLocks noChangeAspect="1"/>
          </p:cNvPicPr>
          <p:nvPr/>
        </p:nvPicPr>
        <p:blipFill>
          <a:blip r:embed="rId2"/>
          <a:stretch>
            <a:fillRect/>
          </a:stretch>
        </p:blipFill>
        <p:spPr>
          <a:xfrm>
            <a:off x="2310190" y="1710145"/>
            <a:ext cx="4136573" cy="2832947"/>
          </a:xfrm>
          <a:prstGeom prst="rect">
            <a:avLst/>
          </a:prstGeom>
        </p:spPr>
      </p:pic>
      <p:sp>
        <p:nvSpPr>
          <p:cNvPr id="5" name="TextBox 4">
            <a:extLst>
              <a:ext uri="{FF2B5EF4-FFF2-40B4-BE49-F238E27FC236}">
                <a16:creationId xmlns:a16="http://schemas.microsoft.com/office/drawing/2014/main" id="{036DB4B3-F01A-5A3C-FA7E-6CD85B676120}"/>
              </a:ext>
            </a:extLst>
          </p:cNvPr>
          <p:cNvSpPr txBox="1"/>
          <p:nvPr/>
        </p:nvSpPr>
        <p:spPr>
          <a:xfrm>
            <a:off x="562428" y="4974167"/>
            <a:ext cx="219891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Blynk Mobile Dashboard</a:t>
            </a:r>
          </a:p>
        </p:txBody>
      </p:sp>
      <p:sp>
        <p:nvSpPr>
          <p:cNvPr id="6" name="TextBox 5">
            <a:extLst>
              <a:ext uri="{FF2B5EF4-FFF2-40B4-BE49-F238E27FC236}">
                <a16:creationId xmlns:a16="http://schemas.microsoft.com/office/drawing/2014/main" id="{89AC25D5-AA58-2DCD-BC89-4D80CFA48A6B}"/>
              </a:ext>
            </a:extLst>
          </p:cNvPr>
          <p:cNvSpPr txBox="1"/>
          <p:nvPr/>
        </p:nvSpPr>
        <p:spPr>
          <a:xfrm>
            <a:off x="3419928" y="4977190"/>
            <a:ext cx="401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Blynk Web Dashboard</a:t>
            </a:r>
          </a:p>
        </p:txBody>
      </p:sp>
      <p:pic>
        <p:nvPicPr>
          <p:cNvPr id="7" name="Picture 6" descr="A screenshot of a computer&#10;&#10;Description automatically generated">
            <a:extLst>
              <a:ext uri="{FF2B5EF4-FFF2-40B4-BE49-F238E27FC236}">
                <a16:creationId xmlns:a16="http://schemas.microsoft.com/office/drawing/2014/main" id="{5A31C83E-F34E-E0E2-BEA5-645DB6029001}"/>
              </a:ext>
            </a:extLst>
          </p:cNvPr>
          <p:cNvPicPr>
            <a:picLocks noChangeAspect="1"/>
          </p:cNvPicPr>
          <p:nvPr/>
        </p:nvPicPr>
        <p:blipFill>
          <a:blip r:embed="rId3"/>
          <a:stretch>
            <a:fillRect/>
          </a:stretch>
        </p:blipFill>
        <p:spPr>
          <a:xfrm>
            <a:off x="6820504" y="1707320"/>
            <a:ext cx="4828419" cy="2838601"/>
          </a:xfrm>
          <a:prstGeom prst="rect">
            <a:avLst/>
          </a:prstGeom>
        </p:spPr>
      </p:pic>
      <p:sp>
        <p:nvSpPr>
          <p:cNvPr id="8" name="TextBox 7">
            <a:extLst>
              <a:ext uri="{FF2B5EF4-FFF2-40B4-BE49-F238E27FC236}">
                <a16:creationId xmlns:a16="http://schemas.microsoft.com/office/drawing/2014/main" id="{0138AAB3-6395-1375-EFE0-EF6EB8CBBCB2}"/>
              </a:ext>
            </a:extLst>
          </p:cNvPr>
          <p:cNvSpPr txBox="1"/>
          <p:nvPr/>
        </p:nvSpPr>
        <p:spPr>
          <a:xfrm>
            <a:off x="7438571" y="506488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Thing Speak</a:t>
            </a:r>
            <a:r>
              <a:rPr lang="en-US" dirty="0"/>
              <a:t> Dashboard</a:t>
            </a:r>
          </a:p>
        </p:txBody>
      </p:sp>
      <p:pic>
        <p:nvPicPr>
          <p:cNvPr id="23" name="Content Placeholder 22" descr="A screenshot of a device&#10;&#10;Description automatically generated">
            <a:extLst>
              <a:ext uri="{FF2B5EF4-FFF2-40B4-BE49-F238E27FC236}">
                <a16:creationId xmlns:a16="http://schemas.microsoft.com/office/drawing/2014/main" id="{BB79EDDD-1488-3905-D48A-99EA8CED38A3}"/>
              </a:ext>
            </a:extLst>
          </p:cNvPr>
          <p:cNvPicPr>
            <a:picLocks noGrp="1" noChangeAspect="1"/>
          </p:cNvPicPr>
          <p:nvPr>
            <p:ph idx="1"/>
          </p:nvPr>
        </p:nvPicPr>
        <p:blipFill>
          <a:blip r:embed="rId4"/>
          <a:stretch>
            <a:fillRect/>
          </a:stretch>
        </p:blipFill>
        <p:spPr>
          <a:xfrm>
            <a:off x="926454" y="1712492"/>
            <a:ext cx="1049416" cy="3238355"/>
          </a:xfrm>
        </p:spPr>
      </p:pic>
    </p:spTree>
    <p:extLst>
      <p:ext uri="{BB962C8B-B14F-4D97-AF65-F5344CB8AC3E}">
        <p14:creationId xmlns:p14="http://schemas.microsoft.com/office/powerpoint/2010/main" val="327167575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dirty="0"/>
              <a:t>Procedure</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Content Placeholder 4">
            <a:extLst>
              <a:ext uri="{FF2B5EF4-FFF2-40B4-BE49-F238E27FC236}">
                <a16:creationId xmlns:a16="http://schemas.microsoft.com/office/drawing/2014/main" id="{7A883F8B-14C2-9DFE-388F-1DC9A050466B}"/>
              </a:ext>
            </a:extLst>
          </p:cNvPr>
          <p:cNvSpPr>
            <a:spLocks noGrp="1"/>
          </p:cNvSpPr>
          <p:nvPr>
            <p:ph idx="1"/>
          </p:nvPr>
        </p:nvSpPr>
        <p:spPr>
          <a:xfrm>
            <a:off x="565150" y="1633339"/>
            <a:ext cx="7335835" cy="3601212"/>
          </a:xfrm>
        </p:spPr>
        <p:txBody>
          <a:bodyPr vert="horz" lIns="91440" tIns="45720" rIns="91440" bIns="45720" rtlCol="0" anchor="t">
            <a:normAutofit fontScale="62500" lnSpcReduction="20000"/>
          </a:bodyPr>
          <a:lstStyle/>
          <a:p>
            <a:r>
              <a:rPr lang="en-US" dirty="0"/>
              <a:t>Set the length using slider on the dashboard</a:t>
            </a:r>
          </a:p>
          <a:p>
            <a:r>
              <a:rPr lang="en-US" dirty="0"/>
              <a:t>Press start to move to the new length and actuate the motion of the pendulum</a:t>
            </a:r>
          </a:p>
          <a:p>
            <a:r>
              <a:rPr lang="en-US" dirty="0"/>
              <a:t>IR senses the motion to count the time elapsed between its alternate detections which turns out to be the </a:t>
            </a:r>
            <a:r>
              <a:rPr lang="en-US"/>
              <a:t>time-period</a:t>
            </a:r>
            <a:r>
              <a:rPr lang="en-US" dirty="0"/>
              <a:t> of the </a:t>
            </a:r>
            <a:r>
              <a:rPr lang="en-US"/>
              <a:t>pendulum</a:t>
            </a:r>
            <a:r>
              <a:rPr lang="en-US" dirty="0"/>
              <a:t> oscillation</a:t>
            </a:r>
          </a:p>
          <a:p>
            <a:r>
              <a:rPr lang="en-US" dirty="0"/>
              <a:t>Using the formula, we calculate the value of g and send both the values to Blynk server and display it on the dashboard</a:t>
            </a:r>
          </a:p>
          <a:p>
            <a:r>
              <a:rPr lang="en-US" dirty="0"/>
              <a:t>Finally Press the Stop button to bring back the bob to minimum length and damp the oscillations </a:t>
            </a:r>
          </a:p>
          <a:p>
            <a:r>
              <a:rPr lang="en-US" dirty="0"/>
              <a:t>Repeat the process to perform the experiment again</a:t>
            </a:r>
          </a:p>
          <a:p>
            <a:r>
              <a:rPr lang="en-US" dirty="0"/>
              <a:t>Note that the experiment </a:t>
            </a:r>
            <a:r>
              <a:rPr lang="en-US"/>
              <a:t>must</a:t>
            </a:r>
            <a:r>
              <a:rPr lang="en-US" dirty="0"/>
              <a:t> be stopped before starting the new one to adjust the lengths properly</a:t>
            </a:r>
          </a:p>
          <a:p>
            <a:r>
              <a:rPr lang="en-US"/>
              <a:t>Here is the Link to Demonstration of the project: </a:t>
            </a:r>
            <a:r>
              <a:rPr lang="en-US" dirty="0">
                <a:hlinkClick r:id="rId2"/>
              </a:rPr>
              <a:t>Project Demo</a:t>
            </a:r>
            <a:endParaRPr lang="en-US" dirty="0"/>
          </a:p>
        </p:txBody>
      </p:sp>
    </p:spTree>
    <p:extLst>
      <p:ext uri="{BB962C8B-B14F-4D97-AF65-F5344CB8AC3E}">
        <p14:creationId xmlns:p14="http://schemas.microsoft.com/office/powerpoint/2010/main" val="337870894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Analysis:</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Content Placeholder 4">
            <a:extLst>
              <a:ext uri="{FF2B5EF4-FFF2-40B4-BE49-F238E27FC236}">
                <a16:creationId xmlns:a16="http://schemas.microsoft.com/office/drawing/2014/main" id="{7A883F8B-14C2-9DFE-388F-1DC9A050466B}"/>
              </a:ext>
            </a:extLst>
          </p:cNvPr>
          <p:cNvSpPr>
            <a:spLocks noGrp="1"/>
          </p:cNvSpPr>
          <p:nvPr>
            <p:ph idx="1"/>
          </p:nvPr>
        </p:nvSpPr>
        <p:spPr>
          <a:xfrm>
            <a:off x="565150" y="1633339"/>
            <a:ext cx="7335835" cy="3601212"/>
          </a:xfrm>
        </p:spPr>
        <p:txBody>
          <a:bodyPr vert="horz" lIns="91440" tIns="45720" rIns="91440" bIns="45720" rtlCol="0" anchor="t">
            <a:normAutofit/>
          </a:bodyPr>
          <a:lstStyle/>
          <a:p>
            <a:r>
              <a:rPr lang="en-US" u="sng" err="1"/>
              <a:t>g_avg</a:t>
            </a:r>
            <a:r>
              <a:rPr lang="en-US" u="sng"/>
              <a:t> vs Time plot: </a:t>
            </a:r>
          </a:p>
          <a:p>
            <a:endParaRPr lang="en-US"/>
          </a:p>
        </p:txBody>
      </p:sp>
      <p:pic>
        <p:nvPicPr>
          <p:cNvPr id="6" name="Picture 5" descr="A graph showing time and time&#10;&#10;Description automatically generated">
            <a:extLst>
              <a:ext uri="{FF2B5EF4-FFF2-40B4-BE49-F238E27FC236}">
                <a16:creationId xmlns:a16="http://schemas.microsoft.com/office/drawing/2014/main" id="{EF788DCF-6A1C-5098-6D96-EB82B5F8F666}"/>
              </a:ext>
            </a:extLst>
          </p:cNvPr>
          <p:cNvPicPr>
            <a:picLocks noChangeAspect="1"/>
          </p:cNvPicPr>
          <p:nvPr/>
        </p:nvPicPr>
        <p:blipFill>
          <a:blip r:embed="rId2"/>
          <a:stretch>
            <a:fillRect/>
          </a:stretch>
        </p:blipFill>
        <p:spPr>
          <a:xfrm>
            <a:off x="847444" y="2250422"/>
            <a:ext cx="5857875" cy="3343275"/>
          </a:xfrm>
          <a:prstGeom prst="rect">
            <a:avLst/>
          </a:prstGeom>
        </p:spPr>
      </p:pic>
    </p:spTree>
    <p:extLst>
      <p:ext uri="{BB962C8B-B14F-4D97-AF65-F5344CB8AC3E}">
        <p14:creationId xmlns:p14="http://schemas.microsoft.com/office/powerpoint/2010/main" val="264370571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Problems Faced</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fontScale="62500" lnSpcReduction="20000"/>
          </a:bodyPr>
          <a:lstStyle/>
          <a:p>
            <a:r>
              <a:rPr lang="en-US" sz="2800" b="1" dirty="0"/>
              <a:t>Motor was not able to lift the bob upwards to proper length</a:t>
            </a:r>
            <a:r>
              <a:rPr lang="en-US" sz="2800" dirty="0"/>
              <a:t>. </a:t>
            </a:r>
            <a:endParaRPr lang="en-US" dirty="0"/>
          </a:p>
          <a:p>
            <a:pPr lvl="1">
              <a:buFont typeface="Courier New" panose="020B0604020202020204" pitchFamily="34" charset="0"/>
              <a:buChar char="o"/>
            </a:pPr>
            <a:r>
              <a:rPr lang="en-US" sz="2400" dirty="0"/>
              <a:t>So, we used an IR to bring it back to minimum </a:t>
            </a:r>
            <a:r>
              <a:rPr lang="en-US" sz="2400"/>
              <a:t>length</a:t>
            </a:r>
            <a:r>
              <a:rPr lang="en-US" sz="2400" dirty="0"/>
              <a:t> and then actuate it for given input length</a:t>
            </a:r>
            <a:endParaRPr lang="en-US"/>
          </a:p>
          <a:p>
            <a:r>
              <a:rPr lang="en-US" sz="2800" b="1" dirty="0"/>
              <a:t>We faced a lot of problems due to calibration of IR sensor. </a:t>
            </a:r>
          </a:p>
          <a:p>
            <a:pPr lvl="1">
              <a:buFont typeface="Courier New" panose="020B0604020202020204" pitchFamily="34" charset="0"/>
              <a:buChar char="o"/>
            </a:pPr>
            <a:r>
              <a:rPr lang="en-US" sz="2400" dirty="0"/>
              <a:t>We used a case to obstruct the external light falling on it</a:t>
            </a:r>
          </a:p>
          <a:p>
            <a:r>
              <a:rPr lang="en-US" sz="2800" dirty="0"/>
              <a:t>The stand was not stable so had some wrong values.</a:t>
            </a:r>
          </a:p>
          <a:p>
            <a:r>
              <a:rPr lang="en-US" sz="2800" b="1" dirty="0"/>
              <a:t>Accidental touches on the slider may change the length of the pendulum</a:t>
            </a:r>
          </a:p>
          <a:p>
            <a:pPr lvl="1">
              <a:buFont typeface="Courier New" panose="020B0604020202020204" pitchFamily="34" charset="0"/>
              <a:buChar char="o"/>
            </a:pPr>
            <a:r>
              <a:rPr lang="en-US" sz="2400" dirty="0"/>
              <a:t>We will change the length of the bob only when start button is pressed</a:t>
            </a:r>
          </a:p>
          <a:p>
            <a:r>
              <a:rPr lang="en-US" sz="2800" dirty="0"/>
              <a:t>Jittering of the IR sensor due to load on ESP because of </a:t>
            </a:r>
            <a:r>
              <a:rPr lang="en-US" sz="2800"/>
              <a:t>using same</a:t>
            </a:r>
            <a:r>
              <a:rPr lang="en-US" sz="2800" dirty="0"/>
              <a:t> pins for VDD and GND (insufficient power)</a:t>
            </a:r>
          </a:p>
          <a:p>
            <a:pPr lvl="1">
              <a:buFont typeface="Courier New" panose="020B0604020202020204" pitchFamily="34" charset="0"/>
              <a:buChar char="o"/>
            </a:pPr>
            <a:r>
              <a:rPr lang="en-US" sz="2400" dirty="0"/>
              <a:t>Attach and detach the servo motor using inbuilt functions</a:t>
            </a:r>
          </a:p>
          <a:p>
            <a:pPr lvl="1">
              <a:buFont typeface="Courier New" panose="020B0604020202020204" pitchFamily="34" charset="0"/>
              <a:buChar char="o"/>
            </a:pPr>
            <a:r>
              <a:rPr lang="en-US" sz="2400" dirty="0"/>
              <a:t>Put the IR sensors to sleep when not in use </a:t>
            </a:r>
            <a:r>
              <a:rPr lang="en-US" sz="2400"/>
              <a:t>i.e.,</a:t>
            </a:r>
            <a:r>
              <a:rPr lang="en-US" sz="2400" dirty="0"/>
              <a:t> Use GPIO pins to give VDD and GND to the sensors and put the VDD to LOW whenever the sensors are </a:t>
            </a:r>
            <a:r>
              <a:rPr lang="en-US" sz="2400"/>
              <a:t>not</a:t>
            </a:r>
            <a:r>
              <a:rPr lang="en-US" sz="2400" dirty="0"/>
              <a:t> required</a:t>
            </a:r>
          </a:p>
          <a:p>
            <a:endParaRPr lang="en-US" sz="2800" dirty="0"/>
          </a:p>
          <a:p>
            <a:endParaRPr lang="en-US" sz="2800" b="1"/>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565349518"/>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Conclusion:</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r>
              <a:rPr lang="en-US" dirty="0">
                <a:ea typeface="+mn-lt"/>
                <a:cs typeface="+mn-lt"/>
              </a:rPr>
              <a:t>In summary, our project successfully constructed a basic pendulum integrated with IoT, allowing real-time monitoring of Acceleration due to gravity values. This merger of traditional physics experimentation with modern technology enabled enhanced data collection, analysis, and remote accessibility.</a:t>
            </a:r>
            <a:endParaRPr lang="en-US" dirty="0"/>
          </a:p>
          <a:p>
            <a:r>
              <a:rPr lang="en-US" dirty="0">
                <a:ea typeface="+mn-lt"/>
                <a:cs typeface="+mn-lt"/>
              </a:rPr>
              <a:t> By seamlessly integrating sensors and connectivity solutions, we expanded our understanding of pendulum dynamics while showcasing the potential of IoT in scientific research and education.</a:t>
            </a:r>
            <a:endParaRPr lang="en-US"/>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82427191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Thank You...!!!</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pPr marL="0" indent="0">
              <a:buNone/>
            </a:pPr>
            <a:r>
              <a:rPr lang="en-US" u="sng"/>
              <a:t>Team members:</a:t>
            </a:r>
          </a:p>
          <a:p>
            <a:r>
              <a:rPr lang="en-US"/>
              <a:t> K Sri Rama Rathan Reddy (2022102072)</a:t>
            </a:r>
          </a:p>
          <a:p>
            <a:r>
              <a:rPr lang="en-US"/>
              <a:t> J Dhanush (2022102006)</a:t>
            </a:r>
          </a:p>
          <a:p>
            <a:r>
              <a:rPr lang="en-US"/>
              <a:t> T Sri Vishnu Varun (2022102031)</a:t>
            </a:r>
          </a:p>
          <a:p>
            <a:r>
              <a:rPr lang="en-US"/>
              <a:t> Aditya Raj Singh (2022102067)</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9778194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Introduction:</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fontScale="85000" lnSpcReduction="10000"/>
          </a:bodyPr>
          <a:lstStyle/>
          <a:p>
            <a:r>
              <a:rPr lang="en-US"/>
              <a:t>Through this presentation we will explain our CCIoT project of Simple Pendulum in which we</a:t>
            </a:r>
            <a:r>
              <a:rPr lang="en-US">
                <a:ea typeface="+mn-lt"/>
                <a:cs typeface="+mn-lt"/>
              </a:rPr>
              <a:t> aim to automate this process, by using IoT technologies</a:t>
            </a:r>
            <a:r>
              <a:rPr lang="en-US"/>
              <a:t>  actuate the simple pendulum motion and sense the value of instantaneous gravity and upload it on a dashboard to monitor it.</a:t>
            </a:r>
          </a:p>
          <a:p>
            <a:r>
              <a:rPr lang="en-US"/>
              <a:t>In this ppt, we will explain,</a:t>
            </a:r>
          </a:p>
          <a:p>
            <a:pPr lvl="1">
              <a:buFont typeface="Courier New" panose="020B0604020202020204" pitchFamily="34" charset="0"/>
              <a:buChar char="o"/>
            </a:pPr>
            <a:r>
              <a:rPr lang="en-US"/>
              <a:t>Problem Statement</a:t>
            </a:r>
          </a:p>
          <a:p>
            <a:pPr lvl="1">
              <a:buFont typeface="Courier New" panose="020B0604020202020204" pitchFamily="34" charset="0"/>
              <a:buChar char="o"/>
            </a:pPr>
            <a:r>
              <a:rPr lang="en-US"/>
              <a:t>Components Used</a:t>
            </a:r>
          </a:p>
          <a:p>
            <a:pPr lvl="1">
              <a:buFont typeface="Courier New" panose="020B0604020202020204" pitchFamily="34" charset="0"/>
              <a:buChar char="o"/>
            </a:pPr>
            <a:r>
              <a:rPr lang="en-US"/>
              <a:t>Our idea to change the length.</a:t>
            </a:r>
          </a:p>
          <a:p>
            <a:pPr lvl="1">
              <a:buFont typeface="Courier New" panose="020B0604020202020204" pitchFamily="34" charset="0"/>
              <a:buChar char="o"/>
            </a:pPr>
            <a:r>
              <a:rPr lang="en-US"/>
              <a:t>Actuation </a:t>
            </a:r>
          </a:p>
          <a:p>
            <a:pPr lvl="1">
              <a:buFont typeface="Courier New" panose="020B0604020202020204" pitchFamily="34" charset="0"/>
              <a:buChar char="o"/>
            </a:pPr>
            <a:r>
              <a:rPr lang="en-US"/>
              <a:t>Calculation of g-value:</a:t>
            </a:r>
          </a:p>
          <a:p>
            <a:pPr lvl="1">
              <a:buFont typeface="Courier New" panose="020B0604020202020204" pitchFamily="34" charset="0"/>
              <a:buChar char="o"/>
            </a:pPr>
            <a:r>
              <a:rPr lang="en-US"/>
              <a:t>How we stop the experiment</a:t>
            </a:r>
          </a:p>
          <a:p>
            <a:pPr lvl="1">
              <a:buFont typeface="Courier New" panose="020B0604020202020204" pitchFamily="34" charset="0"/>
              <a:buChar char="o"/>
            </a:pPr>
            <a:r>
              <a:rPr lang="en-US"/>
              <a:t>Our Dashboard</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84626334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Problem statement:</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r>
              <a:rPr lang="en-US"/>
              <a:t>All the schools cannot buy costly equipment for all the experiments that students require to do, So we are creating a service through IoT devices where we can place this experimental setups in a remote place and perform the experiment through IoT services like BYLNK or custom-made portals. We made one of the experimental setups to demonstrate how we can do that. In our project we made a remote-controlled simple pendulum.</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730710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31BE90-AAF0-DE9E-E8E9-B3F1FA25905D}"/>
              </a:ext>
            </a:extLst>
          </p:cNvPr>
          <p:cNvSpPr>
            <a:spLocks noGrp="1"/>
          </p:cNvSpPr>
          <p:nvPr>
            <p:ph type="title"/>
          </p:nvPr>
        </p:nvSpPr>
        <p:spPr>
          <a:xfrm>
            <a:off x="565150" y="770890"/>
            <a:ext cx="9198761" cy="708690"/>
          </a:xfrm>
        </p:spPr>
        <p:txBody>
          <a:bodyPr>
            <a:normAutofit/>
          </a:bodyPr>
          <a:lstStyle/>
          <a:p>
            <a:r>
              <a:rPr lang="en-US"/>
              <a:t>Components Used:</a:t>
            </a:r>
          </a:p>
        </p:txBody>
      </p:sp>
      <p:sp>
        <p:nvSpPr>
          <p:cNvPr id="50" name="Content Placeholder 2">
            <a:extLst>
              <a:ext uri="{FF2B5EF4-FFF2-40B4-BE49-F238E27FC236}">
                <a16:creationId xmlns:a16="http://schemas.microsoft.com/office/drawing/2014/main" id="{95D85DB5-209A-6080-4AA3-CF64F170F015}"/>
              </a:ext>
            </a:extLst>
          </p:cNvPr>
          <p:cNvSpPr>
            <a:spLocks noGrp="1"/>
          </p:cNvSpPr>
          <p:nvPr>
            <p:ph idx="1"/>
          </p:nvPr>
        </p:nvSpPr>
        <p:spPr>
          <a:xfrm>
            <a:off x="565150" y="1476458"/>
            <a:ext cx="9198761" cy="4284770"/>
          </a:xfrm>
        </p:spPr>
        <p:txBody>
          <a:bodyPr vert="horz" lIns="91440" tIns="45720" rIns="91440" bIns="45720" rtlCol="0" anchor="t">
            <a:normAutofit/>
          </a:bodyPr>
          <a:lstStyle/>
          <a:p>
            <a:pPr marL="0" indent="0">
              <a:buNone/>
            </a:pPr>
            <a:r>
              <a:rPr lang="en-US"/>
              <a:t>1) ESP-32:</a:t>
            </a:r>
          </a:p>
          <a:p>
            <a:pPr marL="0" indent="0">
              <a:buNone/>
            </a:pPr>
            <a:endParaRPr lang="en-US"/>
          </a:p>
          <a:p>
            <a:pPr marL="0" indent="0">
              <a:buNone/>
            </a:pPr>
            <a:endParaRPr lang="en-US"/>
          </a:p>
          <a:p>
            <a:pPr marL="0" indent="0">
              <a:buNone/>
            </a:pPr>
            <a:endParaRPr lang="en-US"/>
          </a:p>
          <a:p>
            <a:pPr marL="0" indent="0">
              <a:buNone/>
            </a:pPr>
            <a:endParaRPr lang="en-US"/>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 name="Picture 2" descr="A circuit board with a green wire&#10;&#10;Description automatically generated">
            <a:extLst>
              <a:ext uri="{FF2B5EF4-FFF2-40B4-BE49-F238E27FC236}">
                <a16:creationId xmlns:a16="http://schemas.microsoft.com/office/drawing/2014/main" id="{51289B21-C6AB-F3C5-BE84-923C71C6960E}"/>
              </a:ext>
            </a:extLst>
          </p:cNvPr>
          <p:cNvPicPr>
            <a:picLocks noChangeAspect="1"/>
          </p:cNvPicPr>
          <p:nvPr/>
        </p:nvPicPr>
        <p:blipFill>
          <a:blip r:embed="rId2"/>
          <a:stretch>
            <a:fillRect/>
          </a:stretch>
        </p:blipFill>
        <p:spPr>
          <a:xfrm>
            <a:off x="862390" y="1983441"/>
            <a:ext cx="3855749" cy="4045324"/>
          </a:xfrm>
          <a:prstGeom prst="rect">
            <a:avLst/>
          </a:prstGeom>
        </p:spPr>
      </p:pic>
      <p:pic>
        <p:nvPicPr>
          <p:cNvPr id="4" name="Picture 3" descr="A rectangular object with holes in it&#10;&#10;Description automatically generated">
            <a:extLst>
              <a:ext uri="{FF2B5EF4-FFF2-40B4-BE49-F238E27FC236}">
                <a16:creationId xmlns:a16="http://schemas.microsoft.com/office/drawing/2014/main" id="{312AB126-2D6E-4C71-3DDB-EB77F840889A}"/>
              </a:ext>
            </a:extLst>
          </p:cNvPr>
          <p:cNvPicPr>
            <a:picLocks noChangeAspect="1"/>
          </p:cNvPicPr>
          <p:nvPr/>
        </p:nvPicPr>
        <p:blipFill>
          <a:blip r:embed="rId3"/>
          <a:stretch>
            <a:fillRect/>
          </a:stretch>
        </p:blipFill>
        <p:spPr>
          <a:xfrm>
            <a:off x="5524038" y="1983440"/>
            <a:ext cx="3777308" cy="4101353"/>
          </a:xfrm>
          <a:prstGeom prst="rect">
            <a:avLst/>
          </a:prstGeom>
        </p:spPr>
      </p:pic>
    </p:spTree>
    <p:extLst>
      <p:ext uri="{BB962C8B-B14F-4D97-AF65-F5344CB8AC3E}">
        <p14:creationId xmlns:p14="http://schemas.microsoft.com/office/powerpoint/2010/main" val="423090026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31BE90-AAF0-DE9E-E8E9-B3F1FA25905D}"/>
              </a:ext>
            </a:extLst>
          </p:cNvPr>
          <p:cNvSpPr>
            <a:spLocks noGrp="1"/>
          </p:cNvSpPr>
          <p:nvPr>
            <p:ph type="title"/>
          </p:nvPr>
        </p:nvSpPr>
        <p:spPr>
          <a:xfrm>
            <a:off x="565150" y="277831"/>
            <a:ext cx="9198761" cy="708690"/>
          </a:xfrm>
        </p:spPr>
        <p:txBody>
          <a:bodyPr>
            <a:normAutofit/>
          </a:bodyPr>
          <a:lstStyle/>
          <a:p>
            <a:r>
              <a:rPr lang="en-US"/>
              <a:t>Components Used:</a:t>
            </a:r>
          </a:p>
        </p:txBody>
      </p:sp>
      <p:sp>
        <p:nvSpPr>
          <p:cNvPr id="50" name="Content Placeholder 2">
            <a:extLst>
              <a:ext uri="{FF2B5EF4-FFF2-40B4-BE49-F238E27FC236}">
                <a16:creationId xmlns:a16="http://schemas.microsoft.com/office/drawing/2014/main" id="{95D85DB5-209A-6080-4AA3-CF64F170F015}"/>
              </a:ext>
            </a:extLst>
          </p:cNvPr>
          <p:cNvSpPr>
            <a:spLocks noGrp="1"/>
          </p:cNvSpPr>
          <p:nvPr>
            <p:ph idx="1"/>
          </p:nvPr>
        </p:nvSpPr>
        <p:spPr>
          <a:xfrm>
            <a:off x="565150" y="972194"/>
            <a:ext cx="9198761" cy="4789034"/>
          </a:xfrm>
        </p:spPr>
        <p:txBody>
          <a:bodyPr vert="horz" lIns="91440" tIns="45720" rIns="91440" bIns="45720" rtlCol="0" anchor="t">
            <a:normAutofit/>
          </a:bodyPr>
          <a:lstStyle/>
          <a:p>
            <a:pPr marL="0" indent="0">
              <a:buNone/>
            </a:pPr>
            <a:r>
              <a:rPr lang="en-US"/>
              <a:t>2) Servo Motor: </a:t>
            </a:r>
          </a:p>
          <a:p>
            <a:pPr marL="0" indent="0">
              <a:buNone/>
            </a:pPr>
            <a:endParaRPr lang="en-US"/>
          </a:p>
          <a:p>
            <a:pPr marL="0" indent="0">
              <a:buNone/>
            </a:pPr>
            <a:endParaRPr lang="en-US"/>
          </a:p>
          <a:p>
            <a:pPr marL="0" indent="0">
              <a:buNone/>
            </a:pPr>
            <a:endParaRPr lang="en-US"/>
          </a:p>
          <a:p>
            <a:pPr marL="0" indent="0">
              <a:buNone/>
            </a:pPr>
            <a:endParaRPr lang="en-US"/>
          </a:p>
          <a:p>
            <a:pPr marL="0" indent="0">
              <a:buNone/>
            </a:pPr>
            <a:r>
              <a:rPr lang="en-US"/>
              <a:t>3) IR sensor:</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3" descr="A close up of a device&#10;&#10;Description automatically generated">
            <a:extLst>
              <a:ext uri="{FF2B5EF4-FFF2-40B4-BE49-F238E27FC236}">
                <a16:creationId xmlns:a16="http://schemas.microsoft.com/office/drawing/2014/main" id="{C21EFF6C-3B28-D4D6-0234-37677C59F9A9}"/>
              </a:ext>
            </a:extLst>
          </p:cNvPr>
          <p:cNvPicPr>
            <a:picLocks noChangeAspect="1"/>
          </p:cNvPicPr>
          <p:nvPr/>
        </p:nvPicPr>
        <p:blipFill>
          <a:blip r:embed="rId2"/>
          <a:stretch>
            <a:fillRect/>
          </a:stretch>
        </p:blipFill>
        <p:spPr>
          <a:xfrm>
            <a:off x="3534335" y="989199"/>
            <a:ext cx="4686302" cy="2358279"/>
          </a:xfrm>
          <a:prstGeom prst="rect">
            <a:avLst/>
          </a:prstGeom>
        </p:spPr>
      </p:pic>
      <p:pic>
        <p:nvPicPr>
          <p:cNvPr id="5" name="Picture 4" descr="A close up of a device&#10;&#10;Description automatically generated">
            <a:extLst>
              <a:ext uri="{FF2B5EF4-FFF2-40B4-BE49-F238E27FC236}">
                <a16:creationId xmlns:a16="http://schemas.microsoft.com/office/drawing/2014/main" id="{B1D77EC4-1774-8D1B-C304-7ADB7AC84CE6}"/>
              </a:ext>
            </a:extLst>
          </p:cNvPr>
          <p:cNvPicPr>
            <a:picLocks noChangeAspect="1"/>
          </p:cNvPicPr>
          <p:nvPr/>
        </p:nvPicPr>
        <p:blipFill>
          <a:blip r:embed="rId3"/>
          <a:stretch>
            <a:fillRect/>
          </a:stretch>
        </p:blipFill>
        <p:spPr>
          <a:xfrm rot="16200000">
            <a:off x="4036044" y="1966634"/>
            <a:ext cx="2584707" cy="5524498"/>
          </a:xfrm>
          <a:prstGeom prst="rect">
            <a:avLst/>
          </a:prstGeom>
        </p:spPr>
      </p:pic>
    </p:spTree>
    <p:extLst>
      <p:ext uri="{BB962C8B-B14F-4D97-AF65-F5344CB8AC3E}">
        <p14:creationId xmlns:p14="http://schemas.microsoft.com/office/powerpoint/2010/main" val="178578278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31BE90-AAF0-DE9E-E8E9-B3F1FA25905D}"/>
              </a:ext>
            </a:extLst>
          </p:cNvPr>
          <p:cNvSpPr>
            <a:spLocks noGrp="1"/>
          </p:cNvSpPr>
          <p:nvPr>
            <p:ph type="title"/>
          </p:nvPr>
        </p:nvSpPr>
        <p:spPr>
          <a:xfrm>
            <a:off x="565150" y="233008"/>
            <a:ext cx="9198761" cy="708690"/>
          </a:xfrm>
        </p:spPr>
        <p:txBody>
          <a:bodyPr>
            <a:normAutofit/>
          </a:bodyPr>
          <a:lstStyle/>
          <a:p>
            <a:r>
              <a:rPr lang="en-US"/>
              <a:t>Components Used:</a:t>
            </a:r>
          </a:p>
        </p:txBody>
      </p:sp>
      <p:sp>
        <p:nvSpPr>
          <p:cNvPr id="50" name="Content Placeholder 2">
            <a:extLst>
              <a:ext uri="{FF2B5EF4-FFF2-40B4-BE49-F238E27FC236}">
                <a16:creationId xmlns:a16="http://schemas.microsoft.com/office/drawing/2014/main" id="{95D85DB5-209A-6080-4AA3-CF64F170F015}"/>
              </a:ext>
            </a:extLst>
          </p:cNvPr>
          <p:cNvSpPr>
            <a:spLocks noGrp="1"/>
          </p:cNvSpPr>
          <p:nvPr>
            <p:ph idx="1"/>
          </p:nvPr>
        </p:nvSpPr>
        <p:spPr>
          <a:xfrm>
            <a:off x="565150" y="837723"/>
            <a:ext cx="9198761" cy="5192446"/>
          </a:xfrm>
        </p:spPr>
        <p:txBody>
          <a:bodyPr vert="horz" lIns="91440" tIns="45720" rIns="91440" bIns="45720" rtlCol="0" anchor="t">
            <a:normAutofit/>
          </a:bodyPr>
          <a:lstStyle/>
          <a:p>
            <a:pPr marL="0" indent="0">
              <a:buNone/>
            </a:pPr>
            <a:r>
              <a:rPr lang="en-US"/>
              <a:t>4) DC motor: </a:t>
            </a:r>
          </a:p>
          <a:p>
            <a:pPr marL="0" indent="0">
              <a:buNone/>
            </a:pPr>
            <a:endParaRPr lang="en-US"/>
          </a:p>
          <a:p>
            <a:pPr marL="0" indent="0">
              <a:buNone/>
            </a:pPr>
            <a:endParaRPr lang="en-US"/>
          </a:p>
          <a:p>
            <a:pPr marL="0" indent="0">
              <a:buNone/>
            </a:pPr>
            <a:endParaRPr lang="en-US"/>
          </a:p>
          <a:p>
            <a:pPr marL="0" indent="0">
              <a:buNone/>
            </a:pPr>
            <a:endParaRPr lang="en-US"/>
          </a:p>
          <a:p>
            <a:pPr marL="0" indent="0">
              <a:buNone/>
            </a:pPr>
            <a:r>
              <a:rPr lang="en-US"/>
              <a:t>5) Motor Driver: </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 name="Picture 2" descr="A close up of a machine&#10;&#10;Description automatically generated">
            <a:extLst>
              <a:ext uri="{FF2B5EF4-FFF2-40B4-BE49-F238E27FC236}">
                <a16:creationId xmlns:a16="http://schemas.microsoft.com/office/drawing/2014/main" id="{C2017A59-FFE4-7DE6-6103-A7DA5FCC3C1F}"/>
              </a:ext>
            </a:extLst>
          </p:cNvPr>
          <p:cNvPicPr>
            <a:picLocks noChangeAspect="1"/>
          </p:cNvPicPr>
          <p:nvPr/>
        </p:nvPicPr>
        <p:blipFill>
          <a:blip r:embed="rId2"/>
          <a:stretch>
            <a:fillRect/>
          </a:stretch>
        </p:blipFill>
        <p:spPr>
          <a:xfrm>
            <a:off x="3042641" y="840441"/>
            <a:ext cx="4784424" cy="2454090"/>
          </a:xfrm>
          <a:prstGeom prst="rect">
            <a:avLst/>
          </a:prstGeom>
        </p:spPr>
      </p:pic>
      <p:pic>
        <p:nvPicPr>
          <p:cNvPr id="4" name="Picture 3" descr="L298N 2A Dual Motor Driver Module with PWM Control">
            <a:extLst>
              <a:ext uri="{FF2B5EF4-FFF2-40B4-BE49-F238E27FC236}">
                <a16:creationId xmlns:a16="http://schemas.microsoft.com/office/drawing/2014/main" id="{EDE73EF9-CE7B-93C3-D70A-FCAA60FA2BAC}"/>
              </a:ext>
            </a:extLst>
          </p:cNvPr>
          <p:cNvPicPr>
            <a:picLocks noChangeAspect="1"/>
          </p:cNvPicPr>
          <p:nvPr/>
        </p:nvPicPr>
        <p:blipFill>
          <a:blip r:embed="rId3"/>
          <a:stretch>
            <a:fillRect/>
          </a:stretch>
        </p:blipFill>
        <p:spPr>
          <a:xfrm>
            <a:off x="3043518" y="3424517"/>
            <a:ext cx="3337111" cy="2731995"/>
          </a:xfrm>
          <a:prstGeom prst="rect">
            <a:avLst/>
          </a:prstGeom>
        </p:spPr>
      </p:pic>
    </p:spTree>
    <p:extLst>
      <p:ext uri="{BB962C8B-B14F-4D97-AF65-F5344CB8AC3E}">
        <p14:creationId xmlns:p14="http://schemas.microsoft.com/office/powerpoint/2010/main" val="202368034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Changing the Length:</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r>
              <a:rPr lang="en-US" dirty="0"/>
              <a:t>We change the length of the simple pendulum using a DC motor connected through the motor driver. In order to change the length, we first have to make sure to stop the experiment from the dashboard, this will bring the bob back to its minimum length i.e. 10 cm and we calculate the difference between the new length input through the dashboard and the minimum Length and we calculate the time our DC motor should run as its speed is set by us, in this it is 6.9 cm/s which we got using setting the proper duty cycle input to the motor driver and verifying the length extended in a particular time.</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25439600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a:bodyPr>
          <a:lstStyle/>
          <a:p>
            <a:r>
              <a:rPr lang="en-US"/>
              <a:t>Actuation:</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r>
              <a:rPr lang="en-US" dirty="0"/>
              <a:t>We give  a push to the string to which the bob is connected in </a:t>
            </a:r>
            <a:r>
              <a:rPr lang="en-US"/>
              <a:t>a vertical plane by using a flap connected to a servo motor</a:t>
            </a:r>
          </a:p>
          <a:p>
            <a:r>
              <a:rPr lang="en-US" dirty="0"/>
              <a:t>. This works as whenever we initiate the experiment using the dashboard, the bob first goes to the new length and the servo motor rotates it flap to give a push to the pendulum and initiate its oscillatory motion.</a:t>
            </a:r>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83287369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CE792-FF23-F0EB-B5FA-D618EBABF0B1}"/>
              </a:ext>
            </a:extLst>
          </p:cNvPr>
          <p:cNvSpPr>
            <a:spLocks noGrp="1"/>
          </p:cNvSpPr>
          <p:nvPr>
            <p:ph type="title"/>
          </p:nvPr>
        </p:nvSpPr>
        <p:spPr>
          <a:xfrm>
            <a:off x="565150" y="770890"/>
            <a:ext cx="9198761" cy="1268984"/>
          </a:xfrm>
        </p:spPr>
        <p:txBody>
          <a:bodyPr>
            <a:normAutofit fontScale="90000"/>
          </a:bodyPr>
          <a:lstStyle/>
          <a:p>
            <a:r>
              <a:rPr lang="en-US"/>
              <a:t>Calculation of instantaneous-g value:</a:t>
            </a:r>
          </a:p>
        </p:txBody>
      </p:sp>
      <p:sp>
        <p:nvSpPr>
          <p:cNvPr id="50" name="Content Placeholder 2">
            <a:extLst>
              <a:ext uri="{FF2B5EF4-FFF2-40B4-BE49-F238E27FC236}">
                <a16:creationId xmlns:a16="http://schemas.microsoft.com/office/drawing/2014/main" id="{E8815FAE-EDC4-7E59-75E5-8FDA04A868E4}"/>
              </a:ext>
            </a:extLst>
          </p:cNvPr>
          <p:cNvSpPr>
            <a:spLocks noGrp="1"/>
          </p:cNvSpPr>
          <p:nvPr>
            <p:ph idx="1"/>
          </p:nvPr>
        </p:nvSpPr>
        <p:spPr>
          <a:xfrm>
            <a:off x="565150" y="1722987"/>
            <a:ext cx="9198761" cy="4038241"/>
          </a:xfrm>
        </p:spPr>
        <p:txBody>
          <a:bodyPr vert="horz" lIns="91440" tIns="45720" rIns="91440" bIns="45720" rtlCol="0" anchor="t">
            <a:normAutofit/>
          </a:bodyPr>
          <a:lstStyle/>
          <a:p>
            <a:r>
              <a:rPr lang="en-US" dirty="0"/>
              <a:t>Our main aim through this project was to calculate the </a:t>
            </a:r>
            <a:r>
              <a:rPr lang="en-US"/>
              <a:t>instantaneous acceleration due to gravity values.</a:t>
            </a:r>
            <a:endParaRPr lang="en-US" dirty="0"/>
          </a:p>
          <a:p>
            <a:r>
              <a:rPr lang="en-US" dirty="0"/>
              <a:t>For this, we are using an IR sensor that is calibrated to detect </a:t>
            </a:r>
            <a:r>
              <a:rPr lang="en-US"/>
              <a:t>the string to which the bob is connected.</a:t>
            </a:r>
            <a:endParaRPr lang="en-US" dirty="0"/>
          </a:p>
          <a:p>
            <a:r>
              <a:rPr lang="en-US" dirty="0"/>
              <a:t>We calculate the Time </a:t>
            </a:r>
            <a:r>
              <a:rPr lang="en-US"/>
              <a:t>difference</a:t>
            </a:r>
            <a:r>
              <a:rPr lang="en-US" dirty="0"/>
              <a:t> between 2 consecutive </a:t>
            </a:r>
            <a:r>
              <a:rPr lang="en-US"/>
              <a:t>times the bob passes through the mean position.</a:t>
            </a:r>
            <a:endParaRPr lang="en-US" dirty="0"/>
          </a:p>
          <a:p>
            <a:r>
              <a:rPr lang="en-US" dirty="0"/>
              <a:t>We use this time to calculate the instantaneous g value by using the formula,</a:t>
            </a:r>
            <a:endParaRPr lang="en-US"/>
          </a:p>
          <a:p>
            <a:endParaRPr lang="en-US"/>
          </a:p>
        </p:txBody>
      </p:sp>
      <p:cxnSp>
        <p:nvCxnSpPr>
          <p:cNvPr id="10" name="Straight Connector 9">
            <a:extLst>
              <a:ext uri="{FF2B5EF4-FFF2-40B4-BE49-F238E27FC236}">
                <a16:creationId xmlns:a16="http://schemas.microsoft.com/office/drawing/2014/main" id="{F8927D2C-C486-F740-897D-704CD65E98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3"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8">
              <a:extLst>
                <a:ext uri="{FF2B5EF4-FFF2-40B4-BE49-F238E27FC236}">
                  <a16:creationId xmlns:a16="http://schemas.microsoft.com/office/drawing/2014/main" id="{B1AC917F-33CC-BD41-BD3D-389CDADA5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3" descr="A math equation with numbers and symbols&#10;&#10;Description automatically generated">
            <a:extLst>
              <a:ext uri="{FF2B5EF4-FFF2-40B4-BE49-F238E27FC236}">
                <a16:creationId xmlns:a16="http://schemas.microsoft.com/office/drawing/2014/main" id="{CFFF712E-0877-1A10-227A-09EB6AF391A4}"/>
              </a:ext>
            </a:extLst>
          </p:cNvPr>
          <p:cNvPicPr>
            <a:picLocks noChangeAspect="1"/>
          </p:cNvPicPr>
          <p:nvPr/>
        </p:nvPicPr>
        <p:blipFill>
          <a:blip r:embed="rId2"/>
          <a:stretch>
            <a:fillRect/>
          </a:stretch>
        </p:blipFill>
        <p:spPr>
          <a:xfrm>
            <a:off x="9288694" y="3427229"/>
            <a:ext cx="2906246" cy="1605803"/>
          </a:xfrm>
          <a:prstGeom prst="rect">
            <a:avLst/>
          </a:prstGeom>
        </p:spPr>
      </p:pic>
    </p:spTree>
    <p:extLst>
      <p:ext uri="{BB962C8B-B14F-4D97-AF65-F5344CB8AC3E}">
        <p14:creationId xmlns:p14="http://schemas.microsoft.com/office/powerpoint/2010/main" val="278615563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unchcard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18</Slides>
  <Notes>0</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PunchcardVTI</vt:lpstr>
      <vt:lpstr>Communications and Controls in IOT  </vt:lpstr>
      <vt:lpstr>Introduction:</vt:lpstr>
      <vt:lpstr>Problem statement:</vt:lpstr>
      <vt:lpstr>Components Used:</vt:lpstr>
      <vt:lpstr>Components Used:</vt:lpstr>
      <vt:lpstr>Components Used:</vt:lpstr>
      <vt:lpstr>Changing the Length:</vt:lpstr>
      <vt:lpstr>Actuation:</vt:lpstr>
      <vt:lpstr>Calculation of instantaneous-g value:</vt:lpstr>
      <vt:lpstr>Stopping the Experiment:</vt:lpstr>
      <vt:lpstr>Final setup for our project:</vt:lpstr>
      <vt:lpstr>Dashboard:</vt:lpstr>
      <vt:lpstr>Dashboard:</vt:lpstr>
      <vt:lpstr>Procedure</vt:lpstr>
      <vt:lpstr>Analysis:</vt:lpstr>
      <vt:lpstr>Problems Faced</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251</cp:revision>
  <dcterms:created xsi:type="dcterms:W3CDTF">2024-05-07T08:58:07Z</dcterms:created>
  <dcterms:modified xsi:type="dcterms:W3CDTF">2024-05-08T18:46:07Z</dcterms:modified>
</cp:coreProperties>
</file>

<file path=docProps/thumbnail.jpeg>
</file>